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Nunito"/>
      <p:regular r:id="rId29"/>
      <p:bold r:id="rId30"/>
      <p:italic r:id="rId31"/>
      <p:boldItalic r:id="rId32"/>
    </p:embeddedFont>
    <p:embeddedFont>
      <p:font typeface="Maven Pro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Nuni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-italic.fntdata"/><Relationship Id="rId30" Type="http://schemas.openxmlformats.org/officeDocument/2006/relationships/font" Target="fonts/Nunito-bold.fntdata"/><Relationship Id="rId11" Type="http://schemas.openxmlformats.org/officeDocument/2006/relationships/slide" Target="slides/slide7.xml"/><Relationship Id="rId33" Type="http://schemas.openxmlformats.org/officeDocument/2006/relationships/font" Target="fonts/MavenPro-regular.fntdata"/><Relationship Id="rId10" Type="http://schemas.openxmlformats.org/officeDocument/2006/relationships/slide" Target="slides/slide6.xml"/><Relationship Id="rId32" Type="http://schemas.openxmlformats.org/officeDocument/2006/relationships/font" Target="fonts/Nuni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MavenPro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Shape 3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Shape 3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Shape 3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Shape 3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Shape 3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Shape 4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Shape 4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Shape 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Shape 4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400">
                <a:solidFill>
                  <a:schemeClr val="lt1"/>
                </a:solidFill>
              </a:rPr>
              <a:t>Immersive VR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Shape 46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Shape 268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Shape 27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Shape 8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Shape 10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2" name="Shape 132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Shape 139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Virtual Reality</a:t>
            </a:r>
          </a:p>
        </p:txBody>
      </p:sp>
      <p:sp>
        <p:nvSpPr>
          <p:cNvPr id="278" name="Shape 278"/>
          <p:cNvSpPr txBox="1"/>
          <p:nvPr>
            <p:ph idx="1" type="subTitle"/>
          </p:nvPr>
        </p:nvSpPr>
        <p:spPr>
          <a:xfrm>
            <a:off x="644900" y="3486725"/>
            <a:ext cx="5300100" cy="695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 S Ramya 					Akarsha Sehwag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 2015117					      2015010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Where is VR?</a:t>
            </a:r>
          </a:p>
        </p:txBody>
      </p:sp>
      <p:sp>
        <p:nvSpPr>
          <p:cNvPr id="336" name="Shape 336"/>
          <p:cNvSpPr txBox="1"/>
          <p:nvPr>
            <p:ph idx="1" type="body"/>
          </p:nvPr>
        </p:nvSpPr>
        <p:spPr>
          <a:xfrm>
            <a:off x="1303800" y="1539850"/>
            <a:ext cx="7030500" cy="71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chemeClr val="lt1"/>
                </a:solidFill>
              </a:rPr>
              <a:t>In our hearts</a:t>
            </a:r>
          </a:p>
        </p:txBody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1303800" y="2419800"/>
            <a:ext cx="7030500" cy="2138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chemeClr val="lt1"/>
                </a:solidFill>
              </a:rPr>
              <a:t>The field has been active since the 1950s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/>
          <p:nvPr>
            <p:ph idx="1" type="body"/>
          </p:nvPr>
        </p:nvSpPr>
        <p:spPr>
          <a:xfrm>
            <a:off x="863500" y="78800"/>
            <a:ext cx="3304500" cy="66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Sensorama</a:t>
            </a:r>
          </a:p>
        </p:txBody>
      </p:sp>
      <p:pic>
        <p:nvPicPr>
          <p:cNvPr id="343" name="Shape 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425" y="665700"/>
            <a:ext cx="3794851" cy="436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Shape 3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0725" y="665700"/>
            <a:ext cx="3621775" cy="4292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Shape 345"/>
          <p:cNvSpPr txBox="1"/>
          <p:nvPr>
            <p:ph idx="1" type="body"/>
          </p:nvPr>
        </p:nvSpPr>
        <p:spPr>
          <a:xfrm>
            <a:off x="4852151" y="78800"/>
            <a:ext cx="3621900" cy="66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Sword of Damocles VR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/>
          <p:nvPr>
            <p:ph type="title"/>
          </p:nvPr>
        </p:nvSpPr>
        <p:spPr>
          <a:xfrm>
            <a:off x="1303800" y="969975"/>
            <a:ext cx="7030500" cy="2417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>
              <a:spcBef>
                <a:spcPts val="0"/>
              </a:spcBef>
              <a:buClr>
                <a:schemeClr val="lt1"/>
              </a:buClr>
              <a:buSzPct val="100000"/>
              <a:buChar char="●"/>
            </a:pPr>
            <a:r>
              <a:rPr lang="en" sz="2400">
                <a:solidFill>
                  <a:schemeClr val="lt1"/>
                </a:solidFill>
              </a:rPr>
              <a:t>GROPE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-381000" lvl="0" marL="457200">
              <a:spcBef>
                <a:spcPts val="0"/>
              </a:spcBef>
              <a:buClr>
                <a:schemeClr val="lt1"/>
              </a:buClr>
              <a:buSzPct val="100000"/>
              <a:buChar char="●"/>
            </a:pPr>
            <a:r>
              <a:rPr lang="en" sz="2400">
                <a:solidFill>
                  <a:schemeClr val="lt1"/>
                </a:solidFill>
              </a:rPr>
              <a:t>VIVED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-381000" lvl="0" marL="457200">
              <a:spcBef>
                <a:spcPts val="0"/>
              </a:spcBef>
              <a:buClr>
                <a:schemeClr val="lt1"/>
              </a:buClr>
              <a:buSzPct val="100000"/>
              <a:buChar char="●"/>
            </a:pPr>
            <a:r>
              <a:rPr lang="en" sz="2400">
                <a:solidFill>
                  <a:schemeClr val="lt1"/>
                </a:solidFill>
              </a:rPr>
              <a:t>VPL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Shape 3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538" y="194138"/>
            <a:ext cx="7128475" cy="475522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Shape 356"/>
          <p:cNvSpPr txBox="1"/>
          <p:nvPr>
            <p:ph type="title"/>
          </p:nvPr>
        </p:nvSpPr>
        <p:spPr>
          <a:xfrm>
            <a:off x="1810275" y="272175"/>
            <a:ext cx="7030500" cy="797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CAVE Automatic Virtual Environment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Shape 3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805750"/>
            <a:ext cx="6096000" cy="406717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Shape 362"/>
          <p:cNvSpPr txBox="1"/>
          <p:nvPr>
            <p:ph type="title"/>
          </p:nvPr>
        </p:nvSpPr>
        <p:spPr>
          <a:xfrm>
            <a:off x="3397200" y="121150"/>
            <a:ext cx="3693300" cy="68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OCCULUS RIFT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 txBox="1"/>
          <p:nvPr>
            <p:ph type="title"/>
          </p:nvPr>
        </p:nvSpPr>
        <p:spPr>
          <a:xfrm>
            <a:off x="2294250" y="294700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Tech Behind Virtual Reality</a:t>
            </a:r>
          </a:p>
        </p:txBody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1281275" y="1438575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Tracking in Virtual Environments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Visual Rendering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Audio Rendering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 txBox="1"/>
          <p:nvPr>
            <p:ph type="title"/>
          </p:nvPr>
        </p:nvSpPr>
        <p:spPr>
          <a:xfrm>
            <a:off x="3138350" y="305950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Tracking in VR</a:t>
            </a:r>
          </a:p>
        </p:txBody>
      </p:sp>
      <p:pic>
        <p:nvPicPr>
          <p:cNvPr id="374" name="Shape 3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650" y="2130025"/>
            <a:ext cx="481965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Shape 375"/>
          <p:cNvSpPr txBox="1"/>
          <p:nvPr>
            <p:ph idx="1" type="body"/>
          </p:nvPr>
        </p:nvSpPr>
        <p:spPr>
          <a:xfrm>
            <a:off x="1035450" y="1300950"/>
            <a:ext cx="7411500" cy="55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Acoustic                                       </a:t>
            </a:r>
            <a:r>
              <a:rPr lang="en" sz="2400">
                <a:solidFill>
                  <a:schemeClr val="lt1"/>
                </a:solidFill>
              </a:rPr>
              <a:t>Electromagnetic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>
            <p:ph idx="1" type="body"/>
          </p:nvPr>
        </p:nvSpPr>
        <p:spPr>
          <a:xfrm>
            <a:off x="3093350" y="1416075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Path Tracing</a:t>
            </a:r>
          </a:p>
        </p:txBody>
      </p:sp>
      <p:sp>
        <p:nvSpPr>
          <p:cNvPr id="381" name="Shape 381"/>
          <p:cNvSpPr txBox="1"/>
          <p:nvPr>
            <p:ph type="title"/>
          </p:nvPr>
        </p:nvSpPr>
        <p:spPr>
          <a:xfrm>
            <a:off x="1562650" y="283450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Photo-realistic Visual Rendering</a:t>
            </a:r>
          </a:p>
        </p:txBody>
      </p:sp>
      <p:pic>
        <p:nvPicPr>
          <p:cNvPr id="382" name="Shape 3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275" y="2403600"/>
            <a:ext cx="5505450" cy="241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8" name="Shape 38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89" name="Shape 3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61650"/>
            <a:ext cx="9144000" cy="442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idx="1" type="body"/>
          </p:nvPr>
        </p:nvSpPr>
        <p:spPr>
          <a:xfrm>
            <a:off x="1438850" y="1449825"/>
            <a:ext cx="7030500" cy="302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lnSpc>
                <a:spcPct val="200000"/>
              </a:lnSpc>
              <a:spcBef>
                <a:spcPts val="0"/>
              </a:spcBef>
              <a:buClr>
                <a:schemeClr val="lt1"/>
              </a:buClr>
              <a:buSzPct val="100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Sound Generation</a:t>
            </a:r>
          </a:p>
          <a:p>
            <a:pPr indent="-355600" lvl="0" marL="457200">
              <a:lnSpc>
                <a:spcPct val="200000"/>
              </a:lnSpc>
              <a:spcBef>
                <a:spcPts val="0"/>
              </a:spcBef>
              <a:buClr>
                <a:schemeClr val="lt1"/>
              </a:buClr>
              <a:buSzPct val="100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Modelling room acoustics</a:t>
            </a:r>
          </a:p>
          <a:p>
            <a:pPr indent="-355600" lvl="0" marL="457200">
              <a:lnSpc>
                <a:spcPct val="200000"/>
              </a:lnSpc>
              <a:spcBef>
                <a:spcPts val="0"/>
              </a:spcBef>
              <a:buClr>
                <a:schemeClr val="lt1"/>
              </a:buClr>
              <a:buSzPct val="100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Modelling Spatial Hearing</a:t>
            </a:r>
          </a:p>
          <a:p>
            <a:pPr indent="-355600" lvl="0" marL="457200">
              <a:lnSpc>
                <a:spcPct val="200000"/>
              </a:lnSpc>
              <a:spcBef>
                <a:spcPts val="0"/>
              </a:spcBef>
              <a:buClr>
                <a:schemeClr val="lt1"/>
              </a:buClr>
              <a:buSzPct val="100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Interactive Audio rendering</a:t>
            </a:r>
          </a:p>
          <a:p>
            <a:pPr indent="-355600" lvl="0" marL="457200">
              <a:lnSpc>
                <a:spcPct val="200000"/>
              </a:lnSpc>
              <a:spcBef>
                <a:spcPts val="0"/>
              </a:spcBef>
              <a:buClr>
                <a:schemeClr val="lt1"/>
              </a:buClr>
              <a:buSzPct val="100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Auralizing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5" name="Shape 395"/>
          <p:cNvSpPr txBox="1"/>
          <p:nvPr>
            <p:ph type="title"/>
          </p:nvPr>
        </p:nvSpPr>
        <p:spPr>
          <a:xfrm>
            <a:off x="2609350" y="204650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Audio</a:t>
            </a:r>
            <a:r>
              <a:rPr lang="en">
                <a:solidFill>
                  <a:schemeClr val="lt1"/>
                </a:solidFill>
              </a:rPr>
              <a:t> Rendering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</a:rPr>
              <a:t>In Store</a:t>
            </a:r>
          </a:p>
        </p:txBody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1242525" y="1495400"/>
            <a:ext cx="7030500" cy="3285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2400">
                <a:solidFill>
                  <a:schemeClr val="lt1"/>
                </a:solidFill>
              </a:rPr>
              <a:t>Introduction to VR</a:t>
            </a:r>
          </a:p>
          <a:p>
            <a:pPr indent="-3810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2400">
                <a:solidFill>
                  <a:schemeClr val="lt1"/>
                </a:solidFill>
              </a:rPr>
              <a:t>Motivation</a:t>
            </a:r>
          </a:p>
          <a:p>
            <a:pPr indent="-3810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2400">
                <a:solidFill>
                  <a:schemeClr val="lt1"/>
                </a:solidFill>
              </a:rPr>
              <a:t>Progressions in the field till Date</a:t>
            </a:r>
          </a:p>
          <a:p>
            <a:pPr indent="-3810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2400">
                <a:solidFill>
                  <a:schemeClr val="lt1"/>
                </a:solidFill>
              </a:rPr>
              <a:t>Technology empowering VR</a:t>
            </a:r>
          </a:p>
          <a:p>
            <a:pPr indent="-3810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2400">
                <a:solidFill>
                  <a:schemeClr val="lt1"/>
                </a:solidFill>
              </a:rPr>
              <a:t>Applications</a:t>
            </a:r>
          </a:p>
          <a:p>
            <a:pPr indent="-3810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2400">
                <a:solidFill>
                  <a:schemeClr val="lt1"/>
                </a:solidFill>
              </a:rPr>
              <a:t>Challenges and Future Work</a:t>
            </a:r>
          </a:p>
          <a:p>
            <a:pPr indent="-3810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2400">
                <a:solidFill>
                  <a:schemeClr val="lt1"/>
                </a:solidFill>
              </a:rPr>
              <a:t>Conclusion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>
            <p:ph type="title"/>
          </p:nvPr>
        </p:nvSpPr>
        <p:spPr>
          <a:xfrm>
            <a:off x="2373000" y="4972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Applications of VR</a:t>
            </a:r>
          </a:p>
        </p:txBody>
      </p:sp>
      <p:sp>
        <p:nvSpPr>
          <p:cNvPr id="401" name="Shape 401"/>
          <p:cNvSpPr txBox="1"/>
          <p:nvPr>
            <p:ph type="title"/>
          </p:nvPr>
        </p:nvSpPr>
        <p:spPr>
          <a:xfrm>
            <a:off x="1298625" y="1642900"/>
            <a:ext cx="7030500" cy="2431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">
                <a:solidFill>
                  <a:schemeClr val="lt1"/>
                </a:solidFill>
              </a:rPr>
              <a:t>Medicine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b="0" lang="en">
                <a:solidFill>
                  <a:schemeClr val="lt1"/>
                </a:solidFill>
              </a:rPr>
              <a:t>Education and Training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/>
          <p:nvPr>
            <p:ph type="title"/>
          </p:nvPr>
        </p:nvSpPr>
        <p:spPr>
          <a:xfrm>
            <a:off x="1208575" y="787500"/>
            <a:ext cx="7030500" cy="345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0" lang="en">
                <a:solidFill>
                  <a:schemeClr val="lt1"/>
                </a:solidFill>
              </a:rPr>
              <a:t>Entertainment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b="0" lang="en">
                <a:solidFill>
                  <a:schemeClr val="lt1"/>
                </a:solidFill>
              </a:rPr>
              <a:t>Social Science and Psychology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0">
              <a:solidFill>
                <a:schemeClr val="l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b="0" lang="en">
                <a:solidFill>
                  <a:schemeClr val="lt1"/>
                </a:solidFill>
              </a:rPr>
              <a:t>Art, Architecture, and Design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2" name="Shape 41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13" name="Shape 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" y="0"/>
            <a:ext cx="912815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 txBox="1"/>
          <p:nvPr>
            <p:ph type="title"/>
          </p:nvPr>
        </p:nvSpPr>
        <p:spPr>
          <a:xfrm>
            <a:off x="1832775" y="778650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Challenges and Future Work</a:t>
            </a:r>
          </a:p>
        </p:txBody>
      </p:sp>
      <p:sp>
        <p:nvSpPr>
          <p:cNvPr id="419" name="Shape 419"/>
          <p:cNvSpPr txBox="1"/>
          <p:nvPr/>
        </p:nvSpPr>
        <p:spPr>
          <a:xfrm>
            <a:off x="1328075" y="1777950"/>
            <a:ext cx="5346000" cy="26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</a:rPr>
              <a:t>Computationally efficient methods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</a:rPr>
              <a:t>Research on Realistic rendering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</a:rPr>
              <a:t>Cost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</a:rPr>
              <a:t>Security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</a:rPr>
              <a:t>Health Effects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Shape 4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800" y="307951"/>
            <a:ext cx="7806210" cy="4527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Shape 425"/>
          <p:cNvSpPr txBox="1"/>
          <p:nvPr>
            <p:ph type="title"/>
          </p:nvPr>
        </p:nvSpPr>
        <p:spPr>
          <a:xfrm>
            <a:off x="538475" y="1690300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type="title"/>
          </p:nvPr>
        </p:nvSpPr>
        <p:spPr>
          <a:xfrm>
            <a:off x="2113500" y="166782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What is Virtual Reality?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96" name="Shape 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0718"/>
            <a:ext cx="9144000" cy="4322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Types of Virtual Reality</a:t>
            </a:r>
          </a:p>
        </p:txBody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1303800" y="1933775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Non Immersive</a:t>
            </a: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Semi Immersive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Fully Immersive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Shape 3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3050" y="0"/>
            <a:ext cx="45005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Shape 308"/>
          <p:cNvSpPr txBox="1"/>
          <p:nvPr/>
        </p:nvSpPr>
        <p:spPr>
          <a:xfrm>
            <a:off x="360075" y="1924600"/>
            <a:ext cx="38493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400">
                <a:solidFill>
                  <a:schemeClr val="lt1"/>
                </a:solidFill>
              </a:rPr>
              <a:t>Non Immersive VR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14" name="Shape 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7913" y="1136751"/>
            <a:ext cx="6488174" cy="36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Shape 315"/>
          <p:cNvSpPr txBox="1"/>
          <p:nvPr/>
        </p:nvSpPr>
        <p:spPr>
          <a:xfrm>
            <a:off x="2701100" y="225125"/>
            <a:ext cx="38493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chemeClr val="lt1"/>
                </a:solidFill>
              </a:rPr>
              <a:t>Semi</a:t>
            </a:r>
            <a:r>
              <a:rPr b="1" lang="en" sz="2400">
                <a:solidFill>
                  <a:schemeClr val="lt1"/>
                </a:solidFill>
              </a:rPr>
              <a:t> Immersive VR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22" name="Shape 3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33338"/>
            <a:ext cx="7620000" cy="507682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Shape 323"/>
          <p:cNvSpPr txBox="1"/>
          <p:nvPr/>
        </p:nvSpPr>
        <p:spPr>
          <a:xfrm>
            <a:off x="3275050" y="148275"/>
            <a:ext cx="38493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chemeClr val="lt1"/>
                </a:solidFill>
              </a:rPr>
              <a:t>I</a:t>
            </a:r>
            <a:r>
              <a:rPr b="1" lang="en" sz="2400">
                <a:solidFill>
                  <a:schemeClr val="lt1"/>
                </a:solidFill>
              </a:rPr>
              <a:t>mmersive VR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3404925" y="4475375"/>
            <a:ext cx="38493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chemeClr val="lt1"/>
                </a:solidFill>
              </a:rPr>
              <a:t>Virtual Girlfriend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3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Motivation</a:t>
            </a:r>
          </a:p>
        </p:txBody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1303800" y="200130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It’s cool</a:t>
            </a: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Creative</a:t>
            </a: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The future of Human Computer Interaction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